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1" r:id="rId2"/>
  </p:sldMasterIdLst>
  <p:notesMasterIdLst>
    <p:notesMasterId r:id="rId23"/>
  </p:notesMasterIdLst>
  <p:sldIdLst>
    <p:sldId id="305" r:id="rId3"/>
    <p:sldId id="312" r:id="rId4"/>
    <p:sldId id="371" r:id="rId5"/>
    <p:sldId id="321" r:id="rId6"/>
    <p:sldId id="367" r:id="rId7"/>
    <p:sldId id="350" r:id="rId8"/>
    <p:sldId id="364" r:id="rId9"/>
    <p:sldId id="365" r:id="rId10"/>
    <p:sldId id="366" r:id="rId11"/>
    <p:sldId id="359" r:id="rId12"/>
    <p:sldId id="372" r:id="rId13"/>
    <p:sldId id="356" r:id="rId14"/>
    <p:sldId id="373" r:id="rId15"/>
    <p:sldId id="375" r:id="rId16"/>
    <p:sldId id="376" r:id="rId17"/>
    <p:sldId id="360" r:id="rId18"/>
    <p:sldId id="362" r:id="rId19"/>
    <p:sldId id="374" r:id="rId20"/>
    <p:sldId id="319" r:id="rId21"/>
    <p:sldId id="377" r:id="rId22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orient="horz" pos="1643">
          <p15:clr>
            <a:srgbClr val="A4A3A4"/>
          </p15:clr>
        </p15:guide>
        <p15:guide id="3" pos="4513">
          <p15:clr>
            <a:srgbClr val="A4A3A4"/>
          </p15:clr>
        </p15:guide>
        <p15:guide id="4" pos="37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EFB"/>
    <a:srgbClr val="FBCCE7"/>
    <a:srgbClr val="FFBF53"/>
    <a:srgbClr val="FFF4E9"/>
    <a:srgbClr val="FFE8D1"/>
    <a:srgbClr val="E8EDCE"/>
    <a:srgbClr val="BECE37"/>
    <a:srgbClr val="56F478"/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2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50" y="96"/>
      </p:cViewPr>
      <p:guideLst>
        <p:guide orient="horz" pos="2164"/>
        <p:guide orient="horz" pos="1643"/>
        <p:guide pos="4513"/>
        <p:guide pos="37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37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623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59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7416"/>
            <a:ext cx="9144000" cy="47608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1" y="92978"/>
            <a:ext cx="2002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数据的分析和表示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994EB20-FB3D-475A-B15E-3D4248AE1B53}"/>
              </a:ext>
            </a:extLst>
          </p:cNvPr>
          <p:cNvGrpSpPr/>
          <p:nvPr userDrawn="1"/>
        </p:nvGrpSpPr>
        <p:grpSpPr>
          <a:xfrm>
            <a:off x="7997463" y="4758346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196904-3E24-4FC1-959F-549225F86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130DE9BC-A300-4D93-93E3-CC85DFFEDFA7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9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7416"/>
            <a:ext cx="9144000" cy="4760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2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5" Type="http://schemas.openxmlformats.org/officeDocument/2006/relationships/slide" Target="slide19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6" name="矩形 25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9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0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矩形 30"/>
          <p:cNvSpPr/>
          <p:nvPr/>
        </p:nvSpPr>
        <p:spPr>
          <a:xfrm>
            <a:off x="999143" y="1435155"/>
            <a:ext cx="6935232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数据的分析和表示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912693" y="519703"/>
            <a:ext cx="166878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总复习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单圆角矩形 34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单圆角矩形 3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7" name="单圆角矩形 3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8" name="单圆角矩形 37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圆角矩形 38">
            <a:hlinkClick r:id="rId3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复习导入</a:t>
            </a:r>
          </a:p>
        </p:txBody>
      </p:sp>
      <p:sp>
        <p:nvSpPr>
          <p:cNvPr id="40" name="圆角矩形 39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1" name="圆角矩形 40">
            <a:hlinkClick r:id="rId5" action="ppaction://hlinksldjump"/>
          </p:cNvPr>
          <p:cNvSpPr/>
          <p:nvPr/>
        </p:nvSpPr>
        <p:spPr>
          <a:xfrm>
            <a:off x="5047879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2" name="圆角矩形 41">
            <a:hlinkClick r:id="rId6" action="ppaction://hlinksldjump"/>
          </p:cNvPr>
          <p:cNvSpPr/>
          <p:nvPr/>
        </p:nvSpPr>
        <p:spPr>
          <a:xfrm>
            <a:off x="5034650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知识梳理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39226" y="948410"/>
            <a:ext cx="4638398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填空。</a:t>
            </a:r>
          </a:p>
        </p:txBody>
      </p:sp>
      <p:sp>
        <p:nvSpPr>
          <p:cNvPr id="54" name="TextBox 15"/>
          <p:cNvSpPr txBox="1">
            <a:spLocks noChangeArrowheads="1"/>
          </p:cNvSpPr>
          <p:nvPr/>
        </p:nvSpPr>
        <p:spPr bwMode="auto">
          <a:xfrm>
            <a:off x="580017" y="1476507"/>
            <a:ext cx="7864225" cy="139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）求一组数据的平均数时，应先将所有的数据逐个相加，求出这组数据的（     ），再（    ）数据的个数即可。</a:t>
            </a:r>
          </a:p>
        </p:txBody>
      </p:sp>
      <p:sp>
        <p:nvSpPr>
          <p:cNvPr id="55" name="TextBox 15"/>
          <p:cNvSpPr txBox="1">
            <a:spLocks noChangeArrowheads="1"/>
          </p:cNvSpPr>
          <p:nvPr/>
        </p:nvSpPr>
        <p:spPr bwMode="auto">
          <a:xfrm>
            <a:off x="571390" y="2628073"/>
            <a:ext cx="7864226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）用统计图表示数量之间的关系比较直观形象，我们常用的统计图有（     ）统计图和（    ）统计图。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580016" y="3567629"/>
            <a:ext cx="7864226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）用统计图表示有关数量之间的关系，比统计表更加（     ）具体。</a:t>
            </a:r>
          </a:p>
        </p:txBody>
      </p:sp>
      <p:sp>
        <p:nvSpPr>
          <p:cNvPr id="57" name="TextBox 15"/>
          <p:cNvSpPr txBox="1">
            <a:spLocks noChangeArrowheads="1"/>
          </p:cNvSpPr>
          <p:nvPr/>
        </p:nvSpPr>
        <p:spPr bwMode="auto">
          <a:xfrm>
            <a:off x="3740522" y="1918640"/>
            <a:ext cx="77160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总和</a:t>
            </a:r>
          </a:p>
        </p:txBody>
      </p:sp>
      <p:sp>
        <p:nvSpPr>
          <p:cNvPr id="58" name="TextBox 15"/>
          <p:cNvSpPr txBox="1">
            <a:spLocks noChangeArrowheads="1"/>
          </p:cNvSpPr>
          <p:nvPr/>
        </p:nvSpPr>
        <p:spPr bwMode="auto">
          <a:xfrm>
            <a:off x="5649813" y="1900871"/>
            <a:ext cx="77160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除以</a:t>
            </a:r>
          </a:p>
        </p:txBody>
      </p:sp>
      <p:sp>
        <p:nvSpPr>
          <p:cNvPr id="59" name="TextBox 15"/>
          <p:cNvSpPr txBox="1">
            <a:spLocks noChangeArrowheads="1"/>
          </p:cNvSpPr>
          <p:nvPr/>
        </p:nvSpPr>
        <p:spPr bwMode="auto">
          <a:xfrm>
            <a:off x="5649812" y="3045082"/>
            <a:ext cx="77160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折线</a:t>
            </a:r>
          </a:p>
        </p:txBody>
      </p:sp>
      <p:sp>
        <p:nvSpPr>
          <p:cNvPr id="60" name="TextBox 15"/>
          <p:cNvSpPr txBox="1">
            <a:spLocks noChangeArrowheads="1"/>
          </p:cNvSpPr>
          <p:nvPr/>
        </p:nvSpPr>
        <p:spPr bwMode="auto">
          <a:xfrm>
            <a:off x="908336" y="4010827"/>
            <a:ext cx="1253659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直观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161642" y="3045082"/>
            <a:ext cx="77160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条形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15"/>
          <p:cNvSpPr txBox="1">
            <a:spLocks noChangeArrowheads="1"/>
          </p:cNvSpPr>
          <p:nvPr/>
        </p:nvSpPr>
        <p:spPr bwMode="auto">
          <a:xfrm>
            <a:off x="769789" y="958947"/>
            <a:ext cx="7804868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）一组数据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69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，这组数据的平均数是（   ）。</a:t>
            </a:r>
          </a:p>
        </p:txBody>
      </p:sp>
      <p:sp>
        <p:nvSpPr>
          <p:cNvPr id="55" name="TextBox 15"/>
          <p:cNvSpPr txBox="1">
            <a:spLocks noChangeArrowheads="1"/>
          </p:cNvSpPr>
          <p:nvPr/>
        </p:nvSpPr>
        <p:spPr bwMode="auto">
          <a:xfrm>
            <a:off x="769788" y="1937993"/>
            <a:ext cx="7804869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）折线统计图不但能清楚地表示出数量的（     ），还能清楚地表示出数量的（         ）情况。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769788" y="3050069"/>
            <a:ext cx="7804869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）甲、乙两数的平均数是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，甲、乙、丙三个数的平均数是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，丙数是（    ）。</a:t>
            </a:r>
          </a:p>
        </p:txBody>
      </p:sp>
      <p:sp>
        <p:nvSpPr>
          <p:cNvPr id="57" name="TextBox 15"/>
          <p:cNvSpPr txBox="1">
            <a:spLocks noChangeArrowheads="1"/>
          </p:cNvSpPr>
          <p:nvPr/>
        </p:nvSpPr>
        <p:spPr bwMode="auto">
          <a:xfrm>
            <a:off x="1432846" y="1393640"/>
            <a:ext cx="771607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15"/>
          <p:cNvSpPr txBox="1">
            <a:spLocks noChangeArrowheads="1"/>
          </p:cNvSpPr>
          <p:nvPr/>
        </p:nvSpPr>
        <p:spPr bwMode="auto">
          <a:xfrm>
            <a:off x="4471150" y="2353126"/>
            <a:ext cx="159848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增减变化</a:t>
            </a:r>
          </a:p>
        </p:txBody>
      </p:sp>
      <p:sp>
        <p:nvSpPr>
          <p:cNvPr id="60" name="TextBox 15"/>
          <p:cNvSpPr txBox="1">
            <a:spLocks noChangeArrowheads="1"/>
          </p:cNvSpPr>
          <p:nvPr/>
        </p:nvSpPr>
        <p:spPr bwMode="auto">
          <a:xfrm>
            <a:off x="3655587" y="3510640"/>
            <a:ext cx="1253659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126819" y="1937993"/>
            <a:ext cx="771607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9" grpId="0"/>
      <p:bldP spid="60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544327" y="328467"/>
            <a:ext cx="4638398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选择。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19633" y="978639"/>
            <a:ext cx="8274487" cy="2631466"/>
            <a:chOff x="916430" y="1392687"/>
            <a:chExt cx="7496450" cy="2631466"/>
          </a:xfrm>
        </p:grpSpPr>
        <p:sp>
          <p:nvSpPr>
            <p:cNvPr id="20" name="TextBox 15"/>
            <p:cNvSpPr txBox="1">
              <a:spLocks noChangeArrowheads="1"/>
            </p:cNvSpPr>
            <p:nvPr/>
          </p:nvSpPr>
          <p:spPr bwMode="auto">
            <a:xfrm>
              <a:off x="916431" y="1392687"/>
              <a:ext cx="7454485" cy="1398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）五（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）班的丽丽同学为了参加学校的跳绳比赛，在课下经常练习，下面是她一分内的跳绳成绩：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120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142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151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137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135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160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139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145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。这组数据的平均数是（   ）。</a:t>
              </a:r>
            </a:p>
          </p:txBody>
        </p:sp>
        <p:sp>
          <p:nvSpPr>
            <p:cNvPr id="21" name="TextBox 15"/>
            <p:cNvSpPr txBox="1">
              <a:spLocks noChangeArrowheads="1"/>
            </p:cNvSpPr>
            <p:nvPr/>
          </p:nvSpPr>
          <p:spPr bwMode="auto">
            <a:xfrm>
              <a:off x="958395" y="2671856"/>
              <a:ext cx="7454485" cy="453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A.137         B.138.9        C.141.125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TextBox 15"/>
            <p:cNvSpPr txBox="1">
              <a:spLocks noChangeArrowheads="1"/>
            </p:cNvSpPr>
            <p:nvPr/>
          </p:nvSpPr>
          <p:spPr bwMode="auto">
            <a:xfrm>
              <a:off x="916430" y="3127369"/>
              <a:ext cx="7454485" cy="89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）为了反映某地两年里某段时间内降水量的变化情况，应该绘制（   ）。</a:t>
              </a:r>
            </a:p>
          </p:txBody>
        </p:sp>
      </p:grp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7596866" y="1947834"/>
            <a:ext cx="68837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2208823" y="3143809"/>
            <a:ext cx="688379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602153" y="3626816"/>
            <a:ext cx="822816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复式条形统计图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B.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单式条形统计图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C.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复式折线统计图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5405" y="612470"/>
            <a:ext cx="7878837" cy="2689273"/>
            <a:chOff x="916431" y="1476507"/>
            <a:chExt cx="7677604" cy="2138015"/>
          </a:xfrm>
        </p:grpSpPr>
        <p:sp>
          <p:nvSpPr>
            <p:cNvPr id="20" name="TextBox 15"/>
            <p:cNvSpPr txBox="1">
              <a:spLocks noChangeArrowheads="1"/>
            </p:cNvSpPr>
            <p:nvPr/>
          </p:nvSpPr>
          <p:spPr bwMode="auto">
            <a:xfrm>
              <a:off x="916431" y="1476507"/>
              <a:ext cx="7454485" cy="89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）要直观地表示家庭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月各项支出情况，一般用（   ）。</a:t>
              </a:r>
            </a:p>
          </p:txBody>
        </p:sp>
        <p:sp>
          <p:nvSpPr>
            <p:cNvPr id="21" name="TextBox 15"/>
            <p:cNvSpPr txBox="1">
              <a:spLocks noChangeArrowheads="1"/>
            </p:cNvSpPr>
            <p:nvPr/>
          </p:nvSpPr>
          <p:spPr bwMode="auto">
            <a:xfrm>
              <a:off x="1139550" y="2245038"/>
              <a:ext cx="7454485" cy="453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A.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条形统计图  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B.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折线统计图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C.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统计表</a:t>
              </a:r>
            </a:p>
          </p:txBody>
        </p:sp>
        <p:sp>
          <p:nvSpPr>
            <p:cNvPr id="23" name="TextBox 15"/>
            <p:cNvSpPr txBox="1">
              <a:spLocks noChangeArrowheads="1"/>
            </p:cNvSpPr>
            <p:nvPr/>
          </p:nvSpPr>
          <p:spPr bwMode="auto">
            <a:xfrm>
              <a:off x="916431" y="2717738"/>
              <a:ext cx="7454485" cy="896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）为了加速资金的周转和减少商品库存，服装店老板在进货时要关注各种型号上衣销量的（   ）。</a:t>
              </a:r>
            </a:p>
          </p:txBody>
        </p:sp>
      </p:grp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5927749" y="2573639"/>
            <a:ext cx="68023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1016447" y="1054024"/>
            <a:ext cx="68023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769045" y="3354308"/>
            <a:ext cx="813083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   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总数      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多少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345929" y="341642"/>
            <a:ext cx="8323618" cy="12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光明小学五（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）班跳绳兴趣小组每个成员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分内跳绳成绩如下：</a:t>
            </a:r>
          </a:p>
        </p:txBody>
      </p:sp>
      <p:sp>
        <p:nvSpPr>
          <p:cNvPr id="89" name="TextBox 15"/>
          <p:cNvSpPr txBox="1">
            <a:spLocks noChangeArrowheads="1"/>
          </p:cNvSpPr>
          <p:nvPr/>
        </p:nvSpPr>
        <p:spPr bwMode="auto">
          <a:xfrm>
            <a:off x="1648892" y="1517454"/>
            <a:ext cx="6270157" cy="11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212    135   128   92   128 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116    128   125   92   100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24663" y="2690357"/>
            <a:ext cx="4832805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）求这组数据的平均数。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380461" y="3378640"/>
            <a:ext cx="828908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212+135+128+92+128+116+128+125+92+100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÷10=125.6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410888" y="2620833"/>
            <a:ext cx="8129263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）每位同学平均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分各自所跳的个数大约是多少？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369682" y="3306201"/>
            <a:ext cx="3910348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125.6×3=376.8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≈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377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345929" y="341642"/>
            <a:ext cx="8323618" cy="12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光明小学五（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）班跳绳兴趣小组每个成员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分内跳绳成绩如下：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648892" y="1517454"/>
            <a:ext cx="6270157" cy="11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212    135   128   92   128 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116    128   125   92   100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389058" y="295818"/>
            <a:ext cx="5845880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某品牌洗衣机生产情况如下表。</a:t>
            </a:r>
          </a:p>
        </p:txBody>
      </p:sp>
      <p:sp>
        <p:nvSpPr>
          <p:cNvPr id="67" name="TextBox 15"/>
          <p:cNvSpPr txBox="1">
            <a:spLocks noChangeArrowheads="1"/>
          </p:cNvSpPr>
          <p:nvPr/>
        </p:nvSpPr>
        <p:spPr bwMode="auto">
          <a:xfrm>
            <a:off x="497725" y="826875"/>
            <a:ext cx="7731875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）请根据表中的数据完成下面的条形统计图。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25" y="1534025"/>
            <a:ext cx="3267373" cy="28600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8852" y="1706325"/>
            <a:ext cx="2786926" cy="269658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713340" y="2015038"/>
            <a:ext cx="1706614" cy="2120895"/>
            <a:chOff x="5713340" y="2015038"/>
            <a:chExt cx="1706614" cy="2120895"/>
          </a:xfrm>
        </p:grpSpPr>
        <p:sp>
          <p:nvSpPr>
            <p:cNvPr id="9" name="矩形 8"/>
            <p:cNvSpPr/>
            <p:nvPr/>
          </p:nvSpPr>
          <p:spPr>
            <a:xfrm rot="5400000">
              <a:off x="5924586" y="3713293"/>
              <a:ext cx="145794" cy="568283"/>
            </a:xfrm>
            <a:prstGeom prst="rect">
              <a:avLst/>
            </a:prstGeom>
            <a:solidFill>
              <a:srgbClr val="FBCCE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 rot="5400000">
              <a:off x="5779409" y="3712677"/>
              <a:ext cx="145794" cy="277928"/>
            </a:xfrm>
            <a:prstGeom prst="rect">
              <a:avLst/>
            </a:prstGeom>
            <a:solidFill>
              <a:srgbClr val="CCEEF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rot="5400000">
              <a:off x="5903839" y="3317751"/>
              <a:ext cx="145794" cy="526788"/>
            </a:xfrm>
            <a:prstGeom prst="rect">
              <a:avLst/>
            </a:prstGeom>
            <a:solidFill>
              <a:srgbClr val="FBCCE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 rot="5400000">
              <a:off x="5924586" y="3151209"/>
              <a:ext cx="145794" cy="568283"/>
            </a:xfrm>
            <a:prstGeom prst="rect">
              <a:avLst/>
            </a:prstGeom>
            <a:solidFill>
              <a:srgbClr val="CCEEF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 rot="5400000">
              <a:off x="5884936" y="2904695"/>
              <a:ext cx="145794" cy="488985"/>
            </a:xfrm>
            <a:prstGeom prst="rect">
              <a:avLst/>
            </a:prstGeom>
            <a:solidFill>
              <a:srgbClr val="FBCCE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 rot="5400000">
              <a:off x="6077835" y="2566002"/>
              <a:ext cx="145794" cy="874784"/>
            </a:xfrm>
            <a:prstGeom prst="rect">
              <a:avLst/>
            </a:prstGeom>
            <a:solidFill>
              <a:srgbClr val="CCEEF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 rot="5400000">
              <a:off x="5846609" y="2508354"/>
              <a:ext cx="145794" cy="412330"/>
            </a:xfrm>
            <a:prstGeom prst="rect">
              <a:avLst/>
            </a:prstGeom>
            <a:solidFill>
              <a:srgbClr val="FBCCE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 rot="5400000">
              <a:off x="6222298" y="1986870"/>
              <a:ext cx="145794" cy="1163709"/>
            </a:xfrm>
            <a:prstGeom prst="rect">
              <a:avLst/>
            </a:prstGeom>
            <a:solidFill>
              <a:srgbClr val="CCEEF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 rot="5400000">
              <a:off x="5779408" y="2158177"/>
              <a:ext cx="145794" cy="277929"/>
            </a:xfrm>
            <a:prstGeom prst="rect">
              <a:avLst/>
            </a:prstGeom>
            <a:solidFill>
              <a:srgbClr val="FBCCE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 rot="5400000">
              <a:off x="6365967" y="1425824"/>
              <a:ext cx="145794" cy="1451048"/>
            </a:xfrm>
            <a:prstGeom prst="rect">
              <a:avLst/>
            </a:prstGeom>
            <a:solidFill>
              <a:srgbClr val="CCEEF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249570" y="3858934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1200" dirty="0"/>
            </a:p>
          </p:txBody>
        </p:sp>
        <p:sp>
          <p:nvSpPr>
            <p:cNvPr id="85" name="矩形 84"/>
            <p:cNvSpPr/>
            <p:nvPr/>
          </p:nvSpPr>
          <p:spPr>
            <a:xfrm>
              <a:off x="5991270" y="3697779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1200" dirty="0"/>
            </a:p>
          </p:txBody>
        </p:sp>
        <p:sp>
          <p:nvSpPr>
            <p:cNvPr id="86" name="矩形 85"/>
            <p:cNvSpPr/>
            <p:nvPr/>
          </p:nvSpPr>
          <p:spPr>
            <a:xfrm>
              <a:off x="6251669" y="3460502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18</a:t>
              </a:r>
              <a:endParaRPr lang="zh-CN" altLang="en-US" sz="1200" dirty="0"/>
            </a:p>
          </p:txBody>
        </p:sp>
        <p:sp>
          <p:nvSpPr>
            <p:cNvPr id="88" name="矩形 87"/>
            <p:cNvSpPr/>
            <p:nvPr/>
          </p:nvSpPr>
          <p:spPr>
            <a:xfrm>
              <a:off x="6259758" y="3292299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20</a:t>
              </a:r>
              <a:endParaRPr lang="zh-CN" altLang="en-US" sz="1200" dirty="0"/>
            </a:p>
          </p:txBody>
        </p:sp>
        <p:sp>
          <p:nvSpPr>
            <p:cNvPr id="89" name="矩形 88"/>
            <p:cNvSpPr/>
            <p:nvPr/>
          </p:nvSpPr>
          <p:spPr>
            <a:xfrm>
              <a:off x="6151153" y="3027385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17</a:t>
              </a:r>
              <a:endParaRPr lang="zh-CN" altLang="en-US" sz="1200" dirty="0"/>
            </a:p>
          </p:txBody>
        </p:sp>
        <p:sp>
          <p:nvSpPr>
            <p:cNvPr id="90" name="矩形 89"/>
            <p:cNvSpPr/>
            <p:nvPr/>
          </p:nvSpPr>
          <p:spPr>
            <a:xfrm>
              <a:off x="6532336" y="2874922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30</a:t>
              </a:r>
              <a:endParaRPr lang="zh-CN" altLang="en-US" sz="1200" dirty="0"/>
            </a:p>
          </p:txBody>
        </p:sp>
        <p:sp>
          <p:nvSpPr>
            <p:cNvPr id="91" name="矩形 90"/>
            <p:cNvSpPr/>
            <p:nvPr/>
          </p:nvSpPr>
          <p:spPr>
            <a:xfrm>
              <a:off x="6080293" y="2593683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endParaRPr lang="zh-CN" altLang="en-US" sz="1200" dirty="0"/>
            </a:p>
          </p:txBody>
        </p:sp>
        <p:sp>
          <p:nvSpPr>
            <p:cNvPr id="92" name="矩形 91"/>
            <p:cNvSpPr/>
            <p:nvPr/>
          </p:nvSpPr>
          <p:spPr>
            <a:xfrm>
              <a:off x="6862801" y="2433250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40</a:t>
              </a:r>
              <a:endParaRPr lang="zh-CN" altLang="en-US" sz="1200" dirty="0"/>
            </a:p>
          </p:txBody>
        </p:sp>
        <p:sp>
          <p:nvSpPr>
            <p:cNvPr id="95" name="矩形 94"/>
            <p:cNvSpPr/>
            <p:nvPr/>
          </p:nvSpPr>
          <p:spPr>
            <a:xfrm>
              <a:off x="5935628" y="2166710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endParaRPr lang="zh-CN" altLang="en-US" sz="1200" dirty="0"/>
            </a:p>
          </p:txBody>
        </p:sp>
        <p:sp>
          <p:nvSpPr>
            <p:cNvPr id="96" name="矩形 95"/>
            <p:cNvSpPr/>
            <p:nvPr/>
          </p:nvSpPr>
          <p:spPr>
            <a:xfrm>
              <a:off x="7081400" y="2015038"/>
              <a:ext cx="3385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50</a:t>
              </a:r>
              <a:endParaRPr lang="zh-CN" altLang="en-US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484350" y="347386"/>
            <a:ext cx="7736624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年单缸、双缸洗衣机共生产多少万台？</a:t>
            </a:r>
          </a:p>
        </p:txBody>
      </p:sp>
      <p:sp>
        <p:nvSpPr>
          <p:cNvPr id="88" name="TextBox 15"/>
          <p:cNvSpPr txBox="1">
            <a:spLocks noChangeArrowheads="1"/>
          </p:cNvSpPr>
          <p:nvPr/>
        </p:nvSpPr>
        <p:spPr bwMode="auto">
          <a:xfrm>
            <a:off x="570612" y="1864518"/>
            <a:ext cx="7719371" cy="11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2007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年，哪一年生产单缸洗衣机最多？哪一年生产双缸洗衣机最多？</a:t>
            </a:r>
          </a:p>
        </p:txBody>
      </p:sp>
      <p:sp>
        <p:nvSpPr>
          <p:cNvPr id="89" name="TextBox 15"/>
          <p:cNvSpPr txBox="1">
            <a:spLocks noChangeArrowheads="1"/>
          </p:cNvSpPr>
          <p:nvPr/>
        </p:nvSpPr>
        <p:spPr bwMode="auto">
          <a:xfrm>
            <a:off x="2212303" y="1051289"/>
            <a:ext cx="3118821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10+50=60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（万台）</a:t>
            </a:r>
          </a:p>
        </p:txBody>
      </p:sp>
      <p:sp>
        <p:nvSpPr>
          <p:cNvPr id="90" name="TextBox 15"/>
          <p:cNvSpPr txBox="1">
            <a:spLocks noChangeArrowheads="1"/>
          </p:cNvSpPr>
          <p:nvPr/>
        </p:nvSpPr>
        <p:spPr bwMode="auto">
          <a:xfrm>
            <a:off x="985504" y="3014200"/>
            <a:ext cx="7235469" cy="11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2007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年生产单缸洗衣机最多，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年生产双缸洗衣机最多。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475724" y="381890"/>
            <a:ext cx="8133438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）这几年共生产单缸、双缸洗衣机共多少万台？</a:t>
            </a:r>
          </a:p>
        </p:txBody>
      </p:sp>
      <p:sp>
        <p:nvSpPr>
          <p:cNvPr id="88" name="TextBox 15"/>
          <p:cNvSpPr txBox="1">
            <a:spLocks noChangeArrowheads="1"/>
          </p:cNvSpPr>
          <p:nvPr/>
        </p:nvSpPr>
        <p:spPr bwMode="auto">
          <a:xfrm>
            <a:off x="467113" y="1926925"/>
            <a:ext cx="8038532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）从图中可以看出单缸洗衣机的产量在逐渐增多还是减少？双缸洗衣机呢？从这一点你看出了什么问题？</a:t>
            </a:r>
          </a:p>
        </p:txBody>
      </p:sp>
      <p:sp>
        <p:nvSpPr>
          <p:cNvPr id="89" name="TextBox 15"/>
          <p:cNvSpPr txBox="1">
            <a:spLocks noChangeArrowheads="1"/>
          </p:cNvSpPr>
          <p:nvPr/>
        </p:nvSpPr>
        <p:spPr bwMode="auto">
          <a:xfrm>
            <a:off x="958394" y="899532"/>
            <a:ext cx="7485847" cy="1103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这几年共生产单缸洗衣机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万台，双缸洗衣机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万台。</a:t>
            </a: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545512" y="3213025"/>
            <a:ext cx="3586541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单缸洗衣机的产量在逐渐减少，双缸洗衣机的产量在逐渐增多。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4313213" y="3224845"/>
            <a:ext cx="4304581" cy="117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从中可以看出人们生活水平在提高，对于家电的要求在提高。（答案不唯一）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6A8315B1-93B9-4612-B748-C5E5C6F39E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F20E0CA2-0748-46C9-9D07-0A85BE19C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531" y="1609258"/>
            <a:ext cx="5257946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4"/>
          <p:cNvGrpSpPr/>
          <p:nvPr/>
        </p:nvGrpSpPr>
        <p:grpSpPr bwMode="auto">
          <a:xfrm>
            <a:off x="2763294" y="659735"/>
            <a:ext cx="4215478" cy="1352650"/>
            <a:chOff x="2366021" y="1091504"/>
            <a:chExt cx="3014781" cy="948361"/>
          </a:xfrm>
          <a:noFill/>
        </p:grpSpPr>
        <p:sp>
          <p:nvSpPr>
            <p:cNvPr id="80" name="云形标注 82"/>
            <p:cNvSpPr>
              <a:spLocks noChangeArrowheads="1"/>
            </p:cNvSpPr>
            <p:nvPr/>
          </p:nvSpPr>
          <p:spPr bwMode="auto">
            <a:xfrm>
              <a:off x="2366021" y="1091504"/>
              <a:ext cx="2965708" cy="948361"/>
            </a:xfrm>
            <a:prstGeom prst="cloudCallout">
              <a:avLst>
                <a:gd name="adj1" fmla="val -58467"/>
                <a:gd name="adj2" fmla="val 43765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1" name="矩形 4"/>
            <p:cNvSpPr>
              <a:spLocks noChangeArrowheads="1"/>
            </p:cNvSpPr>
            <p:nvPr/>
          </p:nvSpPr>
          <p:spPr bwMode="auto">
            <a:xfrm>
              <a:off x="2552520" y="1202398"/>
              <a:ext cx="2828282" cy="5826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什么是条形统计图？什么是折线统计图？请你说一说。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414" y="1443866"/>
            <a:ext cx="1539417" cy="1352650"/>
          </a:xfrm>
          <a:prstGeom prst="rect">
            <a:avLst/>
          </a:prstGeom>
        </p:spPr>
      </p:pic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307251" y="2921512"/>
            <a:ext cx="6551424" cy="132802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 条形统计图：是用一个单位长度表示一定的数量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根据数量的多少画成长短不同的直条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然后把这些直条按一定的顺序排列起来。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7"/>
            <a:ext cx="366860" cy="456339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013966" y="2766244"/>
            <a:ext cx="6918864" cy="173813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折线统计图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是用一个单位长度表示一定的数量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根据数量的多少描出各点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然后把各点用线段顺次连接起来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以折线的上升或下降来表示统计数量的增减变化。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4"/>
          <p:cNvGrpSpPr/>
          <p:nvPr/>
        </p:nvGrpSpPr>
        <p:grpSpPr bwMode="auto">
          <a:xfrm>
            <a:off x="2763294" y="513093"/>
            <a:ext cx="4215478" cy="1352650"/>
            <a:chOff x="2366021" y="1091504"/>
            <a:chExt cx="3014781" cy="948361"/>
          </a:xfrm>
          <a:noFill/>
        </p:grpSpPr>
        <p:sp>
          <p:nvSpPr>
            <p:cNvPr id="14" name="云形标注 82"/>
            <p:cNvSpPr>
              <a:spLocks noChangeArrowheads="1"/>
            </p:cNvSpPr>
            <p:nvPr/>
          </p:nvSpPr>
          <p:spPr bwMode="auto">
            <a:xfrm>
              <a:off x="2366021" y="1091504"/>
              <a:ext cx="2965708" cy="948361"/>
            </a:xfrm>
            <a:prstGeom prst="cloudCallout">
              <a:avLst>
                <a:gd name="adj1" fmla="val -58467"/>
                <a:gd name="adj2" fmla="val 43765"/>
              </a:avLst>
            </a:prstGeom>
            <a:grpFill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矩形 4"/>
            <p:cNvSpPr>
              <a:spLocks noChangeArrowheads="1"/>
            </p:cNvSpPr>
            <p:nvPr/>
          </p:nvSpPr>
          <p:spPr bwMode="auto">
            <a:xfrm>
              <a:off x="2552520" y="1202398"/>
              <a:ext cx="2828282" cy="5826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什么是条形统计图？什么是折线统计图？请你说一说。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414" y="1297224"/>
            <a:ext cx="1539417" cy="1352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238113" y="396959"/>
            <a:ext cx="360808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复式条形统计图</a:t>
            </a: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788619" y="973202"/>
            <a:ext cx="7244310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你知道复式条形统计图的优点是什么吗？</a:t>
            </a: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1170923" y="1825443"/>
            <a:ext cx="6203670" cy="195117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复式条形统计图不但能表示出两组数据数量的多少，还能比较出两组数据相对数量的大小。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35698" y="345719"/>
            <a:ext cx="7244310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复式条形统计图的制作方法是什么？</a:t>
            </a: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947393" y="1217754"/>
            <a:ext cx="6832615" cy="293697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与单式条形统计图的制作方法基本相同，只是要表示两组数据，需要用两种不同颜色（或底纹）的直条来表示，同时要注明图例，如果数据较大，可以在起始格用折线表示较大的单位量。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61577" y="777389"/>
            <a:ext cx="773328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复式折线统计图的特点是什么？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3162630" y="277252"/>
            <a:ext cx="333820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复式折线统计图</a:t>
            </a: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969215" y="1711479"/>
            <a:ext cx="6458127" cy="203800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能表示出两组数据数量的多少和数量的增减变化情况，还能反映出两组数据的变化趋势。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01193" y="383841"/>
            <a:ext cx="773328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复式折线统计图的制作方法是什么？</a:t>
            </a: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882406" y="1157884"/>
            <a:ext cx="7019390" cy="269180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与单式折线统计图的制作方法基本相同，只是需要用不同的图例表示不同的数据，如果数据较大，可以在起始格用折线表示出较大的单位量。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40808" y="383841"/>
            <a:ext cx="773328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读复式折线统计图的方法什么？</a:t>
            </a: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881837" y="1519604"/>
            <a:ext cx="6463815" cy="195117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可以运用横向、纵向、综合、对比等不同的方法观察，从中获取尽可能多的信息。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70204" y="777389"/>
            <a:ext cx="773328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平均数有什么特点？如何求平均数？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3162630" y="277252"/>
            <a:ext cx="3338204" cy="50013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平均数的再认识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983829" y="3473565"/>
            <a:ext cx="6906032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求平均数的方法：总数量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总份数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831861" y="1437102"/>
            <a:ext cx="7606285" cy="155177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平均数是一个良好的集中量数，反应灵敏，易受极端数据的影响，每个数据或大或小的变化都会影响到最终结果。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1" grpId="0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1044</Words>
  <Application>Microsoft Office PowerPoint</Application>
  <PresentationFormat>全屏显示(16:9)</PresentationFormat>
  <Paragraphs>94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楷体</vt:lpstr>
      <vt:lpstr>宋体</vt:lpstr>
      <vt:lpstr>幼圆</vt:lpstr>
      <vt:lpstr>Arial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845</cp:revision>
  <dcterms:created xsi:type="dcterms:W3CDTF">2016-06-05T01:28:00Z</dcterms:created>
  <dcterms:modified xsi:type="dcterms:W3CDTF">2019-10-18T08:46:11Z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